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AD188-1313-42F0-A304-0A9AC4807D6C}" type="datetimeFigureOut">
              <a:rPr lang="nl-NL" smtClean="0"/>
              <a:t>17-4-2026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50839-A94A-462C-9FE3-E5CE430E32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8488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50839-A94A-462C-9FE3-E5CE430E32B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495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BD338-E0F1-101E-1609-D87B244ED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5663CE7-54D5-A6B7-194D-F4F9E628BB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46482DD-9D7F-CECF-DAD9-66D78BD53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E95BF6-78EA-FDFF-1D99-7C4BE631F0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50839-A94A-462C-9FE3-E5CE430E32B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831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E23F0-3B7B-6857-6E1E-C381C92E0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2506B77-5213-270B-037F-F6ED4951CA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CFD4A2B-85CE-5E25-CF76-7C9872E8C2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225D06D-1E8A-3895-0D64-3A1257BDAC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50839-A94A-462C-9FE3-E5CE430E32B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9923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EADD9-795D-B617-2672-CA1A12FF4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0DED69F-39DA-08D0-6C91-C582F9F9AA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9759A54-A2EA-06C0-B2D0-B104160BE4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FAA4369-49B3-F2F9-1A39-FCC579CBD3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50839-A94A-462C-9FE3-E5CE430E32B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2519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EB346-5102-324D-C9E3-D6D2519F0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1532409-8E08-CECE-A51C-EBC937EAE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05B3825-3BC9-233E-427C-55AAF4367B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5B63AE4-F1B1-3684-0D7E-DF3A0A53B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50839-A94A-462C-9FE3-E5CE430E32B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8427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2C816-05B6-A8B3-726A-56D340675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884559-D1A8-3B2A-31D2-C1DCABAF0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E949D8-6CEF-E078-7C1F-FC182E710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C5C25-8015-40EF-BF23-8A4CC8F0E71B}" type="datetimeFigureOut">
              <a:rPr lang="nl-NL" smtClean="0"/>
              <a:t>17-4-2026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331B22-C537-5A3C-E6B7-FBE9F24D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37F8CB-0445-D72C-692F-6ECAFDCB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965D-749B-4CE0-9779-E682B3C909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217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900372-9C95-FD75-4D60-F045093D0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304FE27-AD4A-70C6-5B63-9FBA3B09C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88CDD1-E132-5454-BCCD-4323F727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C5C25-8015-40EF-BF23-8A4CC8F0E71B}" type="datetimeFigureOut">
              <a:rPr lang="nl-NL" smtClean="0"/>
              <a:t>17-4-2026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341CD3-F32D-6E57-1B6A-3EBC014BF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D023F6-DD87-2596-5324-BF1DDBAF9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965D-749B-4CE0-9779-E682B3C909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108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5133389-F62D-BB34-720E-43EADF4AA0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206AFAA-45F6-EBF7-9ED7-20FE530EC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8B9615-E141-839C-70D8-3A77E2F3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C5C25-8015-40EF-BF23-8A4CC8F0E71B}" type="datetimeFigureOut">
              <a:rPr lang="nl-NL" smtClean="0"/>
              <a:t>17-4-2026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08DCB7-1FEC-3439-7E18-D88BAAC1E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7F75A1-13EE-5179-0C98-973EA5160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965D-749B-4CE0-9779-E682B3C909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4191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DEEA19-C03D-11C7-50F9-3A5D737C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F593B1-2C26-D377-37C1-1FC456AC4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CBC9BB-836C-68DE-FE5D-0138A3F30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C5C25-8015-40EF-BF23-8A4CC8F0E71B}" type="datetimeFigureOut">
              <a:rPr lang="nl-NL" smtClean="0"/>
              <a:t>17-4-2026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8B7D47-A5C4-9EBE-E03A-57BE318B3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B4F51C-57DD-AAD1-3941-2FFC43D5D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965D-749B-4CE0-9779-E682B3C909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606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0E1FCC-4D27-F8B8-2528-A11AAF6A8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4CC128E-C355-CE27-5198-A8D184D32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4478CD-D6D8-35EE-42DF-EACF3648D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C5C25-8015-40EF-BF23-8A4CC8F0E71B}" type="datetimeFigureOut">
              <a:rPr lang="nl-NL" smtClean="0"/>
              <a:t>17-4-2026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ABEBAE-3945-255D-5252-7AA6E442F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72A9FB-5912-0750-1153-DE32261C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965D-749B-4CE0-9779-E682B3C909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923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E99516-4779-2944-DE4D-45295E60F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2587FA-56D4-9E10-E2A5-60CD970B74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F35EEE0-1CEB-64C0-F22B-A691AEB44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A3DB2F-006C-213A-05CD-E16799326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C5C25-8015-40EF-BF23-8A4CC8F0E71B}" type="datetimeFigureOut">
              <a:rPr lang="nl-NL" smtClean="0"/>
              <a:t>17-4-2026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11CA40C-CBCD-CBC1-E00C-189AAC34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1DB7676-2FAD-66D1-AA60-1C0CE414E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965D-749B-4CE0-9779-E682B3C909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74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899F86-420A-F4BB-0F66-7A3E5FB6A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4F6665A-BA9F-D884-E2D0-F8434F835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1BD1467-C236-E896-F927-DCDBCFCD0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C666E1B-8239-3A86-51C7-C7F66C663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6064683-EE66-8862-B827-7E74802704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D973A69-1685-86FD-BE4B-BA2F9632A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C5C25-8015-40EF-BF23-8A4CC8F0E71B}" type="datetimeFigureOut">
              <a:rPr lang="nl-NL" smtClean="0"/>
              <a:t>17-4-2026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EBB5E12-E2F8-51BD-4047-1998E5232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8CBF050-0E2C-9D06-97D6-964E0B660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965D-749B-4CE0-9779-E682B3C909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553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A5D40-E79D-12ED-0EF7-080F58868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773B14B-45F4-6DF5-3804-B8ECA46CD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C5C25-8015-40EF-BF23-8A4CC8F0E71B}" type="datetimeFigureOut">
              <a:rPr lang="nl-NL" smtClean="0"/>
              <a:t>17-4-2026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24D5F31-CB40-2419-90F9-B7986AB6C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B6D9F0F-D2A8-B180-FC25-938D05F37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965D-749B-4CE0-9779-E682B3C909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0540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90D8CCE-48A3-F152-DB33-B7A79F179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C5C25-8015-40EF-BF23-8A4CC8F0E71B}" type="datetimeFigureOut">
              <a:rPr lang="nl-NL" smtClean="0"/>
              <a:t>17-4-2026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FD73182-A83B-131B-BF1C-5B1FD147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8A88D5E-B769-8A68-BF1B-12D5C58D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965D-749B-4CE0-9779-E682B3C909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393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FF0B4-C757-F7F2-330E-14AA3AB23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CDC0B8-EA24-3190-F430-C188843B2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28BA008-6246-8526-02D0-69C51E9E5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1CDB96-A4B2-5096-03AC-F3A8436AE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C5C25-8015-40EF-BF23-8A4CC8F0E71B}" type="datetimeFigureOut">
              <a:rPr lang="nl-NL" smtClean="0"/>
              <a:t>17-4-2026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A5EC810-FF97-D383-3DBF-841E8A5DA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CBC68FD-DA8F-8DE5-0273-7CF871B3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965D-749B-4CE0-9779-E682B3C909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029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8B443-05AA-03E4-888D-B3DB0E9A0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5B90237-23A7-27AB-F509-579FABE3D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CE7289C-22E6-E77A-E8A9-C25785F26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79A6DA8-ED6E-2864-9EC4-5EA20D60D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C5C25-8015-40EF-BF23-8A4CC8F0E71B}" type="datetimeFigureOut">
              <a:rPr lang="nl-NL" smtClean="0"/>
              <a:t>17-4-2026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9FBA0A6-73DA-57F5-BC7E-5172D4B43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78C5B7E-ADE0-9E33-9473-688ABEFA7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965D-749B-4CE0-9779-E682B3C909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541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366610C-5AC2-51C1-7CE8-A70B7514E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7EA416-59F8-CBAD-B829-C05906E38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F539C6-5E05-6248-1963-DD5129AB12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3C5C25-8015-40EF-BF23-8A4CC8F0E71B}" type="datetimeFigureOut">
              <a:rPr lang="nl-NL" smtClean="0"/>
              <a:t>17-4-2026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D18B36-9995-7162-E1FB-E2C902544A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531A1E-5895-13F7-798D-5E45DEDB5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26965D-749B-4CE0-9779-E682B3C909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949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persoon, kleding, Rooms-katholieke klerikale kledij, ritueel&#10;&#10;Door AI gegenereerde inhoud is mogelijk onjuist.">
            <a:extLst>
              <a:ext uri="{FF2B5EF4-FFF2-40B4-BE49-F238E27FC236}">
                <a16:creationId xmlns:a16="http://schemas.microsoft.com/office/drawing/2014/main" id="{0085D1A9-A6A5-8538-93E1-E16838C88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453" y="3612955"/>
            <a:ext cx="1716000" cy="1980000"/>
          </a:xfrm>
          <a:prstGeom prst="rect">
            <a:avLst/>
          </a:prstGeom>
        </p:spPr>
      </p:pic>
      <p:pic>
        <p:nvPicPr>
          <p:cNvPr id="11" name="Afbeelding 10" descr="Afbeelding met kleding, persoon, Menselijk gezicht, peuter&#10;&#10;Door AI gegenereerde inhoud is mogelijk onjuist.">
            <a:extLst>
              <a:ext uri="{FF2B5EF4-FFF2-40B4-BE49-F238E27FC236}">
                <a16:creationId xmlns:a16="http://schemas.microsoft.com/office/drawing/2014/main" id="{BF66564B-B659-6EED-E3B4-4DC4334A9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2348"/>
            <a:ext cx="1716000" cy="1980000"/>
          </a:xfrm>
          <a:prstGeom prst="rect">
            <a:avLst/>
          </a:prstGeom>
        </p:spPr>
      </p:pic>
      <p:grpSp>
        <p:nvGrpSpPr>
          <p:cNvPr id="16" name="Groep 15">
            <a:extLst>
              <a:ext uri="{FF2B5EF4-FFF2-40B4-BE49-F238E27FC236}">
                <a16:creationId xmlns:a16="http://schemas.microsoft.com/office/drawing/2014/main" id="{98FAF8B7-4391-B338-1D8B-27182965629D}"/>
              </a:ext>
            </a:extLst>
          </p:cNvPr>
          <p:cNvGrpSpPr/>
          <p:nvPr/>
        </p:nvGrpSpPr>
        <p:grpSpPr>
          <a:xfrm>
            <a:off x="4601638" y="908522"/>
            <a:ext cx="4568928" cy="5708651"/>
            <a:chOff x="4911016" y="1300084"/>
            <a:chExt cx="4568928" cy="5708651"/>
          </a:xfrm>
        </p:grpSpPr>
        <p:pic>
          <p:nvPicPr>
            <p:cNvPr id="13" name="Afbeelding 12" descr="Afbeelding met persoon, kleding, Menselijk gezicht, kaars&#10;&#10;Door AI gegenereerde inhoud is mogelijk onjuist.">
              <a:extLst>
                <a:ext uri="{FF2B5EF4-FFF2-40B4-BE49-F238E27FC236}">
                  <a16:creationId xmlns:a16="http://schemas.microsoft.com/office/drawing/2014/main" id="{F04BA062-E94C-6277-7E7D-4990EC300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5944" y="1300084"/>
              <a:ext cx="2964000" cy="3420000"/>
            </a:xfrm>
            <a:prstGeom prst="rect">
              <a:avLst/>
            </a:prstGeom>
          </p:spPr>
        </p:pic>
        <p:pic>
          <p:nvPicPr>
            <p:cNvPr id="15" name="Afbeelding 14" descr="Afbeelding met Menselijk gezicht, persoon, kleding, bril&#10;&#10;Door AI gegenereerde inhoud is mogelijk onjuist.">
              <a:extLst>
                <a:ext uri="{FF2B5EF4-FFF2-40B4-BE49-F238E27FC236}">
                  <a16:creationId xmlns:a16="http://schemas.microsoft.com/office/drawing/2014/main" id="{89EC3707-6F31-579E-038F-13DE41303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016" y="3588735"/>
              <a:ext cx="2964000" cy="3420000"/>
            </a:xfrm>
            <a:prstGeom prst="rect">
              <a:avLst/>
            </a:prstGeom>
          </p:spPr>
        </p:pic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 descr="Afbeelding met zwart, duisternis&#10;&#10;Door AI gegenereerde inhoud is mogelijk onjuist.">
            <a:extLst>
              <a:ext uri="{FF2B5EF4-FFF2-40B4-BE49-F238E27FC236}">
                <a16:creationId xmlns:a16="http://schemas.microsoft.com/office/drawing/2014/main" id="{DA1F1F5A-255E-21E0-56DF-880A3A04B9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430" y="1513126"/>
            <a:ext cx="1139483" cy="133558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FFFC648-978A-B6D0-2E0F-1552E0BCC940}"/>
              </a:ext>
            </a:extLst>
          </p:cNvPr>
          <p:cNvSpPr txBox="1"/>
          <p:nvPr/>
        </p:nvSpPr>
        <p:spPr>
          <a:xfrm>
            <a:off x="182696" y="6063175"/>
            <a:ext cx="3840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dirty="0">
                <a:solidFill>
                  <a:schemeClr val="accent2">
                    <a:lumMod val="75000"/>
                  </a:schemeClr>
                </a:solidFill>
              </a:rPr>
              <a:t>Geloven in de ander. </a:t>
            </a:r>
            <a:r>
              <a:rPr lang="nl-NL" sz="1500" dirty="0">
                <a:solidFill>
                  <a:srgbClr val="7030A0"/>
                </a:solidFill>
              </a:rPr>
              <a:t>Ieder mens telt mee.</a:t>
            </a:r>
          </a:p>
          <a:p>
            <a:r>
              <a:rPr lang="nl-NL" sz="1500" dirty="0"/>
              <a:t>www.weeknederlandsemissionaris.nl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170D320-28C8-68D8-AF60-F6E7976B963A}"/>
              </a:ext>
            </a:extLst>
          </p:cNvPr>
          <p:cNvSpPr txBox="1"/>
          <p:nvPr/>
        </p:nvSpPr>
        <p:spPr>
          <a:xfrm>
            <a:off x="182696" y="27645"/>
            <a:ext cx="6895804" cy="1624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6600" b="1" dirty="0" err="1">
                <a:latin typeface="+mj-lt"/>
                <a:ea typeface="+mj-ea"/>
                <a:cs typeface="+mj-cs"/>
              </a:rPr>
              <a:t>Pinksteractie</a:t>
            </a:r>
            <a:r>
              <a:rPr lang="en-US" sz="6600" b="1" dirty="0">
                <a:latin typeface="+mj-lt"/>
                <a:ea typeface="+mj-ea"/>
                <a:cs typeface="+mj-cs"/>
              </a:rPr>
              <a:t> 2026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A6111E3-7238-1DDC-807A-63C56F469046}"/>
              </a:ext>
            </a:extLst>
          </p:cNvPr>
          <p:cNvSpPr txBox="1"/>
          <p:nvPr/>
        </p:nvSpPr>
        <p:spPr>
          <a:xfrm>
            <a:off x="367411" y="1048150"/>
            <a:ext cx="6117661" cy="27073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latin typeface="+mj-lt"/>
                <a:ea typeface="+mj-ea"/>
                <a:cs typeface="+mj-cs"/>
              </a:rPr>
              <a:t>Geeft</a:t>
            </a:r>
            <a:r>
              <a:rPr lang="en-US" sz="4000" dirty="0">
                <a:latin typeface="+mj-lt"/>
                <a:ea typeface="+mj-ea"/>
                <a:cs typeface="+mj-cs"/>
              </a:rPr>
              <a:t> u om de </a:t>
            </a:r>
            <a:r>
              <a:rPr lang="en-US" sz="4000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bestaanszekerheid</a:t>
            </a:r>
            <a:r>
              <a:rPr lang="en-US" sz="4000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van  </a:t>
            </a:r>
            <a:r>
              <a:rPr lang="en-US" sz="4000" dirty="0" err="1">
                <a:latin typeface="+mj-lt"/>
                <a:ea typeface="+mj-ea"/>
                <a:cs typeface="+mj-cs"/>
              </a:rPr>
              <a:t>missionarissen</a:t>
            </a:r>
            <a:r>
              <a:rPr lang="en-US" sz="4000" dirty="0">
                <a:latin typeface="+mj-lt"/>
                <a:ea typeface="+mj-ea"/>
                <a:cs typeface="+mj-cs"/>
              </a:rPr>
              <a:t> en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latin typeface="+mj-lt"/>
                <a:ea typeface="+mj-ea"/>
                <a:cs typeface="+mj-cs"/>
              </a:rPr>
              <a:t>missionair</a:t>
            </a:r>
            <a:r>
              <a:rPr lang="en-US" sz="4000" dirty="0"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latin typeface="+mj-lt"/>
                <a:ea typeface="+mj-ea"/>
                <a:cs typeface="+mj-cs"/>
              </a:rPr>
              <a:t>werkers</a:t>
            </a:r>
            <a:r>
              <a:rPr lang="en-US" sz="4000" dirty="0"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18" name="Afbeelding 17" descr="Afbeelding met Menselijk gezicht, kleding, persoon, glimlach&#10;&#10;Door AI gegenereerde inhoud is mogelijk onjuist.">
            <a:extLst>
              <a:ext uri="{FF2B5EF4-FFF2-40B4-BE49-F238E27FC236}">
                <a16:creationId xmlns:a16="http://schemas.microsoft.com/office/drawing/2014/main" id="{ACCFB183-9B1C-2386-AC00-E77DE51EE1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770" y="4166953"/>
            <a:ext cx="1716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90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190BC6-4B6F-E926-003F-B99BD59D1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71B8A4D-A739-D447-CE1A-D356C479C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 descr="Afbeelding met zwart, duisternis&#10;&#10;Door AI gegenereerde inhoud is mogelijk onjuist.">
            <a:extLst>
              <a:ext uri="{FF2B5EF4-FFF2-40B4-BE49-F238E27FC236}">
                <a16:creationId xmlns:a16="http://schemas.microsoft.com/office/drawing/2014/main" id="{2A85C284-9D3C-3E5A-7BE7-A094CBA5F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430" y="1513126"/>
            <a:ext cx="1139483" cy="133558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4B6C341-5D15-BAB6-5F4D-3FC1697120F4}"/>
              </a:ext>
            </a:extLst>
          </p:cNvPr>
          <p:cNvSpPr txBox="1"/>
          <p:nvPr/>
        </p:nvSpPr>
        <p:spPr>
          <a:xfrm>
            <a:off x="182696" y="6063175"/>
            <a:ext cx="3840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dirty="0">
                <a:solidFill>
                  <a:schemeClr val="accent2">
                    <a:lumMod val="75000"/>
                  </a:schemeClr>
                </a:solidFill>
              </a:rPr>
              <a:t>Geloven in de ander. </a:t>
            </a:r>
            <a:r>
              <a:rPr lang="nl-NL" sz="1500" dirty="0">
                <a:solidFill>
                  <a:srgbClr val="7030A0"/>
                </a:solidFill>
              </a:rPr>
              <a:t>Ieder mens telt mee.</a:t>
            </a:r>
          </a:p>
          <a:p>
            <a:r>
              <a:rPr lang="nl-NL" sz="1500" dirty="0"/>
              <a:t>www.weeknederlandsemissionaris.nl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DE747E8-BC0D-B3E4-57D0-F78FFB2C7849}"/>
              </a:ext>
            </a:extLst>
          </p:cNvPr>
          <p:cNvSpPr txBox="1"/>
          <p:nvPr/>
        </p:nvSpPr>
        <p:spPr>
          <a:xfrm>
            <a:off x="182696" y="246995"/>
            <a:ext cx="9610868" cy="1624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latin typeface="+mj-lt"/>
                <a:ea typeface="+mj-ea"/>
                <a:cs typeface="+mj-cs"/>
              </a:rPr>
              <a:t>Wat is de </a:t>
            </a:r>
            <a:r>
              <a:rPr lang="en-US" sz="6600" b="1" dirty="0" err="1">
                <a:latin typeface="+mj-lt"/>
                <a:ea typeface="+mj-ea"/>
                <a:cs typeface="+mj-cs"/>
              </a:rPr>
              <a:t>Pinksteractie</a:t>
            </a:r>
            <a:r>
              <a:rPr lang="en-US" sz="6600" b="1" dirty="0"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0620132-DF60-F591-CB29-6BB539C17B83}"/>
              </a:ext>
            </a:extLst>
          </p:cNvPr>
          <p:cNvSpPr txBox="1"/>
          <p:nvPr/>
        </p:nvSpPr>
        <p:spPr>
          <a:xfrm>
            <a:off x="487765" y="1271556"/>
            <a:ext cx="6684051" cy="455079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latin typeface="+mj-lt"/>
                <a:ea typeface="+mj-ea"/>
                <a:cs typeface="+mj-cs"/>
              </a:rPr>
              <a:t>Een </a:t>
            </a:r>
            <a:r>
              <a:rPr lang="en-US" sz="3000" b="1" dirty="0" err="1">
                <a:latin typeface="+mj-lt"/>
                <a:ea typeface="+mj-ea"/>
                <a:cs typeface="+mj-cs"/>
              </a:rPr>
              <a:t>collecte</a:t>
            </a:r>
            <a:r>
              <a:rPr lang="en-US" sz="3000" b="1" dirty="0">
                <a:latin typeface="+mj-lt"/>
                <a:ea typeface="+mj-ea"/>
                <a:cs typeface="+mj-cs"/>
              </a:rPr>
              <a:t> om </a:t>
            </a:r>
            <a:r>
              <a:rPr lang="en-US" sz="3000" b="1" dirty="0" err="1">
                <a:latin typeface="+mj-lt"/>
                <a:ea typeface="+mj-ea"/>
                <a:cs typeface="+mj-cs"/>
              </a:rPr>
              <a:t>missionarissen</a:t>
            </a:r>
            <a:r>
              <a:rPr lang="en-US" sz="3000" b="1" dirty="0">
                <a:latin typeface="+mj-lt"/>
                <a:ea typeface="+mj-ea"/>
                <a:cs typeface="+mj-cs"/>
              </a:rPr>
              <a:t> en </a:t>
            </a:r>
            <a:r>
              <a:rPr lang="en-US" sz="3000" b="1" dirty="0" err="1">
                <a:latin typeface="+mj-lt"/>
                <a:ea typeface="+mj-ea"/>
                <a:cs typeface="+mj-cs"/>
              </a:rPr>
              <a:t>missionair</a:t>
            </a:r>
            <a:r>
              <a:rPr lang="en-US" sz="3000" b="1" dirty="0">
                <a:latin typeface="+mj-lt"/>
                <a:ea typeface="+mj-ea"/>
                <a:cs typeface="+mj-cs"/>
              </a:rPr>
              <a:t> </a:t>
            </a:r>
            <a:r>
              <a:rPr lang="en-US" sz="3000" b="1" dirty="0" err="1">
                <a:latin typeface="+mj-lt"/>
                <a:ea typeface="+mj-ea"/>
                <a:cs typeface="+mj-cs"/>
              </a:rPr>
              <a:t>werkers</a:t>
            </a:r>
            <a:r>
              <a:rPr lang="en-US" sz="3000" b="1" dirty="0">
                <a:latin typeface="+mj-lt"/>
                <a:ea typeface="+mj-ea"/>
                <a:cs typeface="+mj-cs"/>
              </a:rPr>
              <a:t> </a:t>
            </a:r>
            <a:r>
              <a:rPr lang="en-US" sz="3000" b="1" dirty="0" err="1">
                <a:latin typeface="+mj-lt"/>
                <a:ea typeface="+mj-ea"/>
                <a:cs typeface="+mj-cs"/>
              </a:rPr>
              <a:t>te</a:t>
            </a:r>
            <a:r>
              <a:rPr lang="en-US" sz="3000" b="1" dirty="0">
                <a:latin typeface="+mj-lt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ondersteunen</a:t>
            </a:r>
            <a:r>
              <a:rPr lang="en-US" sz="30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en-US" sz="3000" b="1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hun</a:t>
            </a:r>
            <a:r>
              <a:rPr lang="en-US" sz="30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persoonlijk</a:t>
            </a:r>
            <a:r>
              <a:rPr lang="en-US" sz="30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welzijn</a:t>
            </a:r>
            <a:r>
              <a:rPr lang="en-US" sz="3000" b="1" dirty="0">
                <a:latin typeface="+mj-lt"/>
                <a:ea typeface="+mj-ea"/>
                <a:cs typeface="+mj-cs"/>
              </a:rPr>
              <a:t>.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3000" b="1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Met </a:t>
            </a:r>
            <a:r>
              <a:rPr lang="en-US" sz="3000" dirty="0" err="1">
                <a:latin typeface="+mj-lt"/>
                <a:ea typeface="+mj-ea"/>
                <a:cs typeface="+mj-cs"/>
              </a:rPr>
              <a:t>uw</a:t>
            </a:r>
            <a:r>
              <a:rPr lang="en-US" sz="3000" dirty="0">
                <a:latin typeface="+mj-lt"/>
                <a:ea typeface="+mj-ea"/>
                <a:cs typeface="+mj-cs"/>
              </a:rPr>
              <a:t> </a:t>
            </a:r>
            <a:r>
              <a:rPr lang="en-US" sz="3000" dirty="0" err="1">
                <a:latin typeface="+mj-lt"/>
                <a:ea typeface="+mj-ea"/>
                <a:cs typeface="+mj-cs"/>
              </a:rPr>
              <a:t>bijdrage</a:t>
            </a:r>
            <a:r>
              <a:rPr lang="en-US" sz="3000" dirty="0">
                <a:latin typeface="+mj-lt"/>
                <a:ea typeface="+mj-ea"/>
                <a:cs typeface="+mj-cs"/>
              </a:rPr>
              <a:t> </a:t>
            </a:r>
            <a:r>
              <a:rPr lang="en-US" sz="3000" dirty="0" err="1">
                <a:latin typeface="+mj-lt"/>
                <a:ea typeface="+mj-ea"/>
                <a:cs typeface="+mj-cs"/>
              </a:rPr>
              <a:t>kan</a:t>
            </a:r>
            <a:r>
              <a:rPr lang="en-US" sz="3000" dirty="0">
                <a:latin typeface="+mj-lt"/>
                <a:ea typeface="+mj-ea"/>
                <a:cs typeface="+mj-cs"/>
              </a:rPr>
              <a:t> WNM </a:t>
            </a:r>
            <a:r>
              <a:rPr lang="en-US" sz="3000" dirty="0" err="1">
                <a:latin typeface="+mj-lt"/>
                <a:ea typeface="+mj-ea"/>
                <a:cs typeface="+mj-cs"/>
              </a:rPr>
              <a:t>onder</a:t>
            </a:r>
            <a:r>
              <a:rPr lang="en-US" sz="3000" dirty="0">
                <a:latin typeface="+mj-lt"/>
                <a:ea typeface="+mj-ea"/>
                <a:cs typeface="+mj-cs"/>
              </a:rPr>
              <a:t> </a:t>
            </a:r>
            <a:r>
              <a:rPr lang="en-US" sz="3000" dirty="0" err="1">
                <a:latin typeface="+mj-lt"/>
                <a:ea typeface="+mj-ea"/>
                <a:cs typeface="+mj-cs"/>
              </a:rPr>
              <a:t>meer</a:t>
            </a:r>
            <a:r>
              <a:rPr lang="en-US" sz="3000" dirty="0">
                <a:latin typeface="+mj-lt"/>
                <a:ea typeface="+mj-ea"/>
                <a:cs typeface="+mj-cs"/>
              </a:rPr>
              <a:t>: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+mj-lt"/>
                <a:ea typeface="+mj-ea"/>
                <a:cs typeface="+mj-cs"/>
              </a:rPr>
              <a:t>AOW-</a:t>
            </a:r>
            <a:r>
              <a:rPr lang="en-US" sz="3000" dirty="0" err="1">
                <a:latin typeface="+mj-lt"/>
                <a:ea typeface="+mj-ea"/>
                <a:cs typeface="+mj-cs"/>
              </a:rPr>
              <a:t>premie</a:t>
            </a:r>
            <a:r>
              <a:rPr lang="en-US" sz="3000" dirty="0">
                <a:latin typeface="+mj-lt"/>
                <a:ea typeface="+mj-ea"/>
                <a:cs typeface="+mj-cs"/>
              </a:rPr>
              <a:t> </a:t>
            </a:r>
            <a:r>
              <a:rPr lang="en-US" sz="3000" dirty="0" err="1">
                <a:latin typeface="+mj-lt"/>
                <a:ea typeface="+mj-ea"/>
                <a:cs typeface="+mj-cs"/>
              </a:rPr>
              <a:t>betalen</a:t>
            </a:r>
            <a:endParaRPr lang="en-US" sz="3000" dirty="0">
              <a:latin typeface="+mj-lt"/>
              <a:ea typeface="+mj-ea"/>
              <a:cs typeface="+mj-cs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+mj-lt"/>
                <a:ea typeface="+mj-ea"/>
                <a:cs typeface="+mj-cs"/>
              </a:rPr>
              <a:t> Ziektekostenverzekering </a:t>
            </a:r>
            <a:r>
              <a:rPr lang="en-US" sz="3000" dirty="0" err="1">
                <a:latin typeface="+mj-lt"/>
                <a:ea typeface="+mj-ea"/>
                <a:cs typeface="+mj-cs"/>
              </a:rPr>
              <a:t>betalen</a:t>
            </a:r>
            <a:endParaRPr lang="en-US" sz="3000" dirty="0">
              <a:latin typeface="+mj-lt"/>
              <a:ea typeface="+mj-ea"/>
              <a:cs typeface="+mj-cs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 err="1">
                <a:latin typeface="+mj-lt"/>
                <a:ea typeface="+mj-ea"/>
                <a:cs typeface="+mj-cs"/>
              </a:rPr>
              <a:t>Vakantietoelage</a:t>
            </a:r>
            <a:r>
              <a:rPr lang="en-US" sz="3000" dirty="0">
                <a:latin typeface="+mj-lt"/>
                <a:ea typeface="+mj-ea"/>
                <a:cs typeface="+mj-cs"/>
              </a:rPr>
              <a:t> </a:t>
            </a:r>
            <a:r>
              <a:rPr lang="en-US" sz="3000" dirty="0" err="1">
                <a:latin typeface="+mj-lt"/>
                <a:ea typeface="+mj-ea"/>
                <a:cs typeface="+mj-cs"/>
              </a:rPr>
              <a:t>uitkern</a:t>
            </a:r>
            <a:endParaRPr lang="en-US" sz="3000" dirty="0">
              <a:latin typeface="+mj-lt"/>
              <a:ea typeface="+mj-ea"/>
              <a:cs typeface="+mj-cs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000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Dankzij</a:t>
            </a:r>
            <a:r>
              <a:rPr lang="en-US" sz="300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uw</a:t>
            </a:r>
            <a:r>
              <a:rPr lang="en-US" sz="300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 gift </a:t>
            </a:r>
            <a:r>
              <a:rPr lang="en-US" sz="3000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kunnen</a:t>
            </a:r>
            <a:r>
              <a:rPr lang="en-US" sz="300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000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missionarissen</a:t>
            </a:r>
            <a:r>
              <a:rPr lang="en-US" sz="300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 en </a:t>
            </a:r>
            <a:br>
              <a:rPr lang="en-US" sz="300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</a:br>
            <a:r>
              <a:rPr lang="en-US" sz="3000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missionair</a:t>
            </a:r>
            <a:r>
              <a:rPr lang="en-US" sz="300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werkers</a:t>
            </a:r>
            <a:r>
              <a:rPr lang="en-US" sz="300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zich</a:t>
            </a:r>
            <a:r>
              <a:rPr lang="en-US" sz="300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volledig</a:t>
            </a:r>
            <a:r>
              <a:rPr lang="en-US" sz="300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richten</a:t>
            </a:r>
            <a:r>
              <a:rPr lang="en-US" sz="300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 op de </a:t>
            </a:r>
            <a:r>
              <a:rPr lang="en-US" sz="3000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ondersteuning</a:t>
            </a:r>
            <a:r>
              <a:rPr lang="en-US" sz="300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 van de </a:t>
            </a:r>
            <a:r>
              <a:rPr lang="en-US" sz="3000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meest</a:t>
            </a:r>
            <a:r>
              <a:rPr lang="en-US" sz="300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kwetsbare</a:t>
            </a:r>
            <a:r>
              <a:rPr lang="en-US" sz="300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medemensen</a:t>
            </a:r>
            <a:r>
              <a:rPr lang="en-US" sz="300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Tx/>
              <a:buChar char="-"/>
            </a:pPr>
            <a:endParaRPr lang="en-US" sz="3000" b="1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3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7" name="Afbeelding 16" descr="Afbeelding met Menselijk gezicht, persoon, glimlach, person&#10;&#10;Door AI gegenereerde inhoud is mogelijk onjuist.">
            <a:extLst>
              <a:ext uri="{FF2B5EF4-FFF2-40B4-BE49-F238E27FC236}">
                <a16:creationId xmlns:a16="http://schemas.microsoft.com/office/drawing/2014/main" id="{EA19F67D-17E9-51E9-FE61-2D66165F10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738" y="1513126"/>
            <a:ext cx="2971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95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0D8C64-25E2-8EA7-70ED-D49861064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3B3DCA2-D9E7-A5F5-A09D-DFF9BA8B9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 descr="Afbeelding met zwart, duisternis&#10;&#10;Door AI gegenereerde inhoud is mogelijk onjuist.">
            <a:extLst>
              <a:ext uri="{FF2B5EF4-FFF2-40B4-BE49-F238E27FC236}">
                <a16:creationId xmlns:a16="http://schemas.microsoft.com/office/drawing/2014/main" id="{7235BA4E-098C-AB1C-0538-D3DC5CA4F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430" y="1513126"/>
            <a:ext cx="1139483" cy="133558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A35CED4-7EAE-B1C7-D5F0-7307940F6C23}"/>
              </a:ext>
            </a:extLst>
          </p:cNvPr>
          <p:cNvSpPr txBox="1"/>
          <p:nvPr/>
        </p:nvSpPr>
        <p:spPr>
          <a:xfrm>
            <a:off x="182696" y="6063175"/>
            <a:ext cx="3840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dirty="0">
                <a:solidFill>
                  <a:schemeClr val="accent2">
                    <a:lumMod val="75000"/>
                  </a:schemeClr>
                </a:solidFill>
              </a:rPr>
              <a:t>Geloven in de ander. </a:t>
            </a:r>
            <a:r>
              <a:rPr lang="nl-NL" sz="1500" dirty="0">
                <a:solidFill>
                  <a:srgbClr val="7030A0"/>
                </a:solidFill>
              </a:rPr>
              <a:t>Ieder mens telt mee.</a:t>
            </a:r>
          </a:p>
          <a:p>
            <a:r>
              <a:rPr lang="nl-NL" sz="1500" dirty="0"/>
              <a:t>www.weeknederlandsemissionaris.nl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56F1FDC-FA9C-A53E-CDE8-8D9830CF6AB5}"/>
              </a:ext>
            </a:extLst>
          </p:cNvPr>
          <p:cNvSpPr txBox="1"/>
          <p:nvPr/>
        </p:nvSpPr>
        <p:spPr>
          <a:xfrm>
            <a:off x="517870" y="978408"/>
            <a:ext cx="9610868" cy="1624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6600" b="1" dirty="0" err="1">
                <a:latin typeface="+mj-lt"/>
                <a:ea typeface="+mj-ea"/>
                <a:cs typeface="+mj-cs"/>
              </a:rPr>
              <a:t>Steunt</a:t>
            </a:r>
            <a:r>
              <a:rPr lang="en-US" sz="6600" b="1" dirty="0">
                <a:latin typeface="+mj-lt"/>
                <a:ea typeface="+mj-ea"/>
                <a:cs typeface="+mj-cs"/>
              </a:rPr>
              <a:t> u pater Jan Joris?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AA03FB9-768B-2118-C5C1-68EBF696CCE6}"/>
              </a:ext>
            </a:extLst>
          </p:cNvPr>
          <p:cNvSpPr txBox="1"/>
          <p:nvPr/>
        </p:nvSpPr>
        <p:spPr>
          <a:xfrm>
            <a:off x="2851075" y="2113544"/>
            <a:ext cx="6684051" cy="45507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“Ik </a:t>
            </a:r>
            <a:r>
              <a:rPr lang="en-US" sz="3000" b="1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wil</a:t>
            </a:r>
            <a:r>
              <a:rPr lang="en-US" sz="30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000" b="1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werken</a:t>
            </a:r>
            <a:r>
              <a:rPr lang="en-US" sz="30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 van </a:t>
            </a:r>
            <a:r>
              <a:rPr lang="en-US" sz="3000" b="1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barmhartigheid</a:t>
            </a:r>
            <a:r>
              <a:rPr lang="en-US" sz="30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doen</a:t>
            </a:r>
            <a:r>
              <a:rPr lang="en-US" sz="30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”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+mj-lt"/>
                <a:ea typeface="+mj-ea"/>
                <a:cs typeface="+mj-cs"/>
              </a:rPr>
              <a:t>40 </a:t>
            </a:r>
            <a:r>
              <a:rPr lang="en-US" sz="2500" dirty="0" err="1">
                <a:latin typeface="+mj-lt"/>
                <a:ea typeface="+mj-ea"/>
                <a:cs typeface="+mj-cs"/>
              </a:rPr>
              <a:t>jaar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missionaris</a:t>
            </a:r>
            <a:r>
              <a:rPr lang="en-US" sz="2500" dirty="0">
                <a:latin typeface="+mj-lt"/>
                <a:ea typeface="+mj-ea"/>
                <a:cs typeface="+mj-cs"/>
              </a:rPr>
              <a:t> in de </a:t>
            </a:r>
            <a:r>
              <a:rPr lang="en-US" sz="2500" dirty="0" err="1">
                <a:latin typeface="+mj-lt"/>
                <a:ea typeface="+mj-ea"/>
                <a:cs typeface="+mj-cs"/>
              </a:rPr>
              <a:t>droge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Cariri-streek</a:t>
            </a:r>
            <a:r>
              <a:rPr lang="en-US" sz="2500" dirty="0">
                <a:latin typeface="+mj-lt"/>
                <a:ea typeface="+mj-ea"/>
                <a:cs typeface="+mj-cs"/>
              </a:rPr>
              <a:t> in </a:t>
            </a:r>
            <a:r>
              <a:rPr lang="en-US" sz="2500" dirty="0" err="1">
                <a:latin typeface="+mj-lt"/>
                <a:ea typeface="+mj-ea"/>
                <a:cs typeface="+mj-cs"/>
              </a:rPr>
              <a:t>Noordoost-Brazilië</a:t>
            </a:r>
            <a:endParaRPr lang="en-US" sz="2500" dirty="0">
              <a:latin typeface="+mj-lt"/>
              <a:ea typeface="+mj-ea"/>
              <a:cs typeface="+mj-cs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latin typeface="+mj-lt"/>
                <a:ea typeface="+mj-ea"/>
                <a:cs typeface="+mj-cs"/>
              </a:rPr>
              <a:t>Geeft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geestelijke</a:t>
            </a:r>
            <a:r>
              <a:rPr lang="en-US" sz="2500" dirty="0">
                <a:latin typeface="+mj-lt"/>
                <a:ea typeface="+mj-ea"/>
                <a:cs typeface="+mj-cs"/>
              </a:rPr>
              <a:t> en </a:t>
            </a:r>
            <a:r>
              <a:rPr lang="en-US" sz="2500" dirty="0" err="1">
                <a:latin typeface="+mj-lt"/>
                <a:ea typeface="+mj-ea"/>
                <a:cs typeface="+mj-cs"/>
              </a:rPr>
              <a:t>maatschappelijke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br>
              <a:rPr lang="en-US" sz="2500" dirty="0">
                <a:latin typeface="+mj-lt"/>
                <a:ea typeface="+mj-ea"/>
                <a:cs typeface="+mj-cs"/>
              </a:rPr>
            </a:br>
            <a:r>
              <a:rPr lang="en-US" sz="2500" dirty="0" err="1">
                <a:latin typeface="+mj-lt"/>
                <a:ea typeface="+mj-ea"/>
                <a:cs typeface="+mj-cs"/>
              </a:rPr>
              <a:t>bijstand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aan</a:t>
            </a:r>
            <a:r>
              <a:rPr lang="en-US" sz="2500" dirty="0">
                <a:latin typeface="+mj-lt"/>
                <a:ea typeface="+mj-ea"/>
                <a:cs typeface="+mj-cs"/>
              </a:rPr>
              <a:t> de </a:t>
            </a:r>
            <a:r>
              <a:rPr lang="en-US" sz="2500" dirty="0" err="1">
                <a:latin typeface="+mj-lt"/>
                <a:ea typeface="+mj-ea"/>
                <a:cs typeface="+mj-cs"/>
              </a:rPr>
              <a:t>inheemse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bevolking</a:t>
            </a:r>
            <a:endParaRPr lang="en-US" sz="2500" dirty="0">
              <a:latin typeface="+mj-lt"/>
              <a:ea typeface="+mj-ea"/>
              <a:cs typeface="+mj-cs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+mj-lt"/>
                <a:ea typeface="+mj-ea"/>
                <a:cs typeface="+mj-cs"/>
              </a:rPr>
              <a:t>Is </a:t>
            </a:r>
            <a:r>
              <a:rPr lang="en-US" sz="2500" dirty="0" err="1">
                <a:latin typeface="+mj-lt"/>
                <a:ea typeface="+mj-ea"/>
                <a:cs typeface="+mj-cs"/>
              </a:rPr>
              <a:t>pastoor</a:t>
            </a:r>
            <a:r>
              <a:rPr lang="en-US" sz="2500" dirty="0">
                <a:latin typeface="+mj-lt"/>
                <a:ea typeface="+mj-ea"/>
                <a:cs typeface="+mj-cs"/>
              </a:rPr>
              <a:t> in </a:t>
            </a:r>
            <a:r>
              <a:rPr lang="en-US" sz="2500" dirty="0" err="1">
                <a:latin typeface="+mj-lt"/>
                <a:ea typeface="+mj-ea"/>
                <a:cs typeface="+mj-cs"/>
              </a:rPr>
              <a:t>Cabacreiras</a:t>
            </a:r>
            <a:endParaRPr lang="en-US" sz="2500" dirty="0">
              <a:latin typeface="+mj-lt"/>
              <a:ea typeface="+mj-ea"/>
              <a:cs typeface="+mj-cs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latin typeface="+mj-lt"/>
                <a:ea typeface="+mj-ea"/>
                <a:cs typeface="+mj-cs"/>
              </a:rPr>
              <a:t>Geeft</a:t>
            </a:r>
            <a:r>
              <a:rPr lang="en-US" sz="2500" dirty="0">
                <a:latin typeface="+mj-lt"/>
                <a:ea typeface="+mj-ea"/>
                <a:cs typeface="+mj-cs"/>
              </a:rPr>
              <a:t> les </a:t>
            </a:r>
            <a:r>
              <a:rPr lang="en-US" sz="2500" dirty="0" err="1">
                <a:latin typeface="+mj-lt"/>
                <a:ea typeface="+mj-ea"/>
                <a:cs typeface="+mj-cs"/>
              </a:rPr>
              <a:t>aan</a:t>
            </a:r>
            <a:r>
              <a:rPr lang="en-US" sz="2500" dirty="0">
                <a:latin typeface="+mj-lt"/>
                <a:ea typeface="+mj-ea"/>
                <a:cs typeface="+mj-cs"/>
              </a:rPr>
              <a:t> het </a:t>
            </a:r>
            <a:r>
              <a:rPr lang="en-US" sz="2500" dirty="0" err="1">
                <a:latin typeface="+mj-lt"/>
                <a:ea typeface="+mj-ea"/>
                <a:cs typeface="+mj-cs"/>
              </a:rPr>
              <a:t>seminarie</a:t>
            </a:r>
            <a:endParaRPr lang="en-US" sz="2500" dirty="0">
              <a:latin typeface="+mj-lt"/>
              <a:ea typeface="+mj-ea"/>
              <a:cs typeface="+mj-cs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Tx/>
              <a:buChar char="-"/>
            </a:pPr>
            <a:endParaRPr lang="en-US" sz="3000" b="1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Tx/>
              <a:buChar char="-"/>
            </a:pPr>
            <a:endParaRPr lang="en-US" sz="3000" b="1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Tx/>
              <a:buChar char="-"/>
            </a:pPr>
            <a:endParaRPr lang="en-US" sz="3000" b="1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3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6" name="Afbeelding 15" descr="Afbeelding met kleding, gebouw, Menselijk gezicht, persoon&#10;&#10;Door AI gegenereerde inhoud is mogelijk onjuist.">
            <a:extLst>
              <a:ext uri="{FF2B5EF4-FFF2-40B4-BE49-F238E27FC236}">
                <a16:creationId xmlns:a16="http://schemas.microsoft.com/office/drawing/2014/main" id="{AEE580A9-D98C-8635-C7F6-6EB2F5D43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6" y="2602523"/>
            <a:ext cx="2620800" cy="3024000"/>
          </a:xfrm>
          <a:prstGeom prst="rect">
            <a:avLst/>
          </a:prstGeom>
        </p:spPr>
      </p:pic>
      <p:pic>
        <p:nvPicPr>
          <p:cNvPr id="19" name="Afbeelding 18" descr="Afbeelding met Fietswiel, persoon, wiel, Landvoertuig&#10;&#10;Door AI gegenereerde inhoud is mogelijk onjuist.">
            <a:extLst>
              <a:ext uri="{FF2B5EF4-FFF2-40B4-BE49-F238E27FC236}">
                <a16:creationId xmlns:a16="http://schemas.microsoft.com/office/drawing/2014/main" id="{E21FA56E-E933-665D-DDDF-33D6CFD72E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793" y="2906355"/>
            <a:ext cx="2096109" cy="241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67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E17EC6-042F-3A2F-9C37-FB75726CD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AB90C33-2ACF-4E6E-1D05-E75D9FAE8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 descr="Afbeelding met zwart, duisternis&#10;&#10;Door AI gegenereerde inhoud is mogelijk onjuist.">
            <a:extLst>
              <a:ext uri="{FF2B5EF4-FFF2-40B4-BE49-F238E27FC236}">
                <a16:creationId xmlns:a16="http://schemas.microsoft.com/office/drawing/2014/main" id="{4BC62CFA-0AF7-8280-3FE1-D8318B95B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430" y="1513126"/>
            <a:ext cx="1139483" cy="133558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8D4AF88-D4AE-B849-C374-3037ADAB6B8E}"/>
              </a:ext>
            </a:extLst>
          </p:cNvPr>
          <p:cNvSpPr txBox="1"/>
          <p:nvPr/>
        </p:nvSpPr>
        <p:spPr>
          <a:xfrm>
            <a:off x="182696" y="6063175"/>
            <a:ext cx="3840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dirty="0">
                <a:solidFill>
                  <a:schemeClr val="accent2">
                    <a:lumMod val="75000"/>
                  </a:schemeClr>
                </a:solidFill>
              </a:rPr>
              <a:t>Geloven in de ander. </a:t>
            </a:r>
            <a:r>
              <a:rPr lang="nl-NL" sz="1500" dirty="0">
                <a:solidFill>
                  <a:srgbClr val="7030A0"/>
                </a:solidFill>
              </a:rPr>
              <a:t>Ieder mens telt mee.</a:t>
            </a:r>
          </a:p>
          <a:p>
            <a:r>
              <a:rPr lang="nl-NL" sz="1500" dirty="0"/>
              <a:t>www.weeknederlandsemissionaris.nl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852CEFA-CD14-AA0D-CDB3-3DFEF2B5B027}"/>
              </a:ext>
            </a:extLst>
          </p:cNvPr>
          <p:cNvSpPr txBox="1"/>
          <p:nvPr/>
        </p:nvSpPr>
        <p:spPr>
          <a:xfrm>
            <a:off x="517870" y="978408"/>
            <a:ext cx="9610868" cy="16241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6600" b="1" dirty="0" err="1">
                <a:latin typeface="+mj-lt"/>
                <a:ea typeface="+mj-ea"/>
                <a:cs typeface="+mj-cs"/>
              </a:rPr>
              <a:t>Steunt</a:t>
            </a:r>
            <a:r>
              <a:rPr lang="en-US" sz="6600" b="1" dirty="0">
                <a:latin typeface="+mj-lt"/>
                <a:ea typeface="+mj-ea"/>
                <a:cs typeface="+mj-cs"/>
              </a:rPr>
              <a:t> u </a:t>
            </a:r>
            <a:r>
              <a:rPr lang="en-US" sz="6600" b="1" dirty="0" err="1">
                <a:latin typeface="+mj-lt"/>
                <a:ea typeface="+mj-ea"/>
                <a:cs typeface="+mj-cs"/>
              </a:rPr>
              <a:t>leken-Spiritijn</a:t>
            </a:r>
            <a:r>
              <a:rPr lang="en-US" sz="6600" b="1" dirty="0">
                <a:latin typeface="+mj-lt"/>
                <a:ea typeface="+mj-ea"/>
                <a:cs typeface="+mj-cs"/>
              </a:rPr>
              <a:t> Mariëlle?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89468E3-5630-DA33-F39E-E2E14CB41FAF}"/>
              </a:ext>
            </a:extLst>
          </p:cNvPr>
          <p:cNvSpPr txBox="1"/>
          <p:nvPr/>
        </p:nvSpPr>
        <p:spPr>
          <a:xfrm>
            <a:off x="3076158" y="2602523"/>
            <a:ext cx="6684051" cy="45507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sz="3000" b="1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Vrede</a:t>
            </a:r>
            <a:r>
              <a:rPr lang="en-US" sz="30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 is het fundament van </a:t>
            </a:r>
            <a:r>
              <a:rPr lang="en-US" sz="3000" b="1" dirty="0" err="1">
                <a:solidFill>
                  <a:srgbClr val="FF6600"/>
                </a:solidFill>
                <a:latin typeface="+mj-lt"/>
                <a:ea typeface="+mj-ea"/>
                <a:cs typeface="+mj-cs"/>
              </a:rPr>
              <a:t>gerechtigheid</a:t>
            </a:r>
            <a:r>
              <a:rPr lang="en-US" sz="3000" b="1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”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+mj-lt"/>
                <a:ea typeface="+mj-ea"/>
                <a:cs typeface="+mj-cs"/>
              </a:rPr>
              <a:t>25 </a:t>
            </a:r>
            <a:r>
              <a:rPr lang="en-US" sz="2500" dirty="0" err="1">
                <a:latin typeface="+mj-lt"/>
                <a:ea typeface="+mj-ea"/>
                <a:cs typeface="+mj-cs"/>
              </a:rPr>
              <a:t>jaar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voorvechster</a:t>
            </a:r>
            <a:r>
              <a:rPr lang="en-US" sz="2500" dirty="0">
                <a:latin typeface="+mj-lt"/>
                <a:ea typeface="+mj-ea"/>
                <a:cs typeface="+mj-cs"/>
              </a:rPr>
              <a:t> van </a:t>
            </a:r>
            <a:r>
              <a:rPr lang="en-US" sz="2500" dirty="0" err="1">
                <a:latin typeface="+mj-lt"/>
                <a:ea typeface="+mj-ea"/>
                <a:cs typeface="+mj-cs"/>
              </a:rPr>
              <a:t>vrede</a:t>
            </a:r>
            <a:r>
              <a:rPr lang="en-US" sz="2500" dirty="0">
                <a:latin typeface="+mj-lt"/>
                <a:ea typeface="+mj-ea"/>
                <a:cs typeface="+mj-cs"/>
              </a:rPr>
              <a:t> in Afrika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latin typeface="+mj-lt"/>
                <a:ea typeface="+mj-ea"/>
                <a:cs typeface="+mj-cs"/>
              </a:rPr>
              <a:t>Woont</a:t>
            </a:r>
            <a:r>
              <a:rPr lang="en-US" sz="2500" dirty="0">
                <a:latin typeface="+mj-lt"/>
                <a:ea typeface="+mj-ea"/>
                <a:cs typeface="+mj-cs"/>
              </a:rPr>
              <a:t> en </a:t>
            </a:r>
            <a:r>
              <a:rPr lang="en-US" sz="2500" dirty="0" err="1">
                <a:latin typeface="+mj-lt"/>
                <a:ea typeface="+mj-ea"/>
                <a:cs typeface="+mj-cs"/>
              </a:rPr>
              <a:t>werkt</a:t>
            </a:r>
            <a:r>
              <a:rPr lang="en-US" sz="2500" dirty="0">
                <a:latin typeface="+mj-lt"/>
                <a:ea typeface="+mj-ea"/>
                <a:cs typeface="+mj-cs"/>
              </a:rPr>
              <a:t> in Bisdom Same, Tanzania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latin typeface="+mj-lt"/>
                <a:ea typeface="+mj-ea"/>
                <a:cs typeface="+mj-cs"/>
              </a:rPr>
              <a:t>Geeft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leiderschapstrainingen</a:t>
            </a:r>
            <a:endParaRPr lang="en-US" sz="2500" dirty="0">
              <a:latin typeface="+mj-lt"/>
              <a:ea typeface="+mj-ea"/>
              <a:cs typeface="+mj-cs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latin typeface="+mj-lt"/>
                <a:ea typeface="+mj-ea"/>
                <a:cs typeface="+mj-cs"/>
              </a:rPr>
              <a:t>Organiseert</a:t>
            </a:r>
            <a:r>
              <a:rPr lang="en-US" sz="2500" dirty="0">
                <a:latin typeface="+mj-lt"/>
                <a:ea typeface="+mj-ea"/>
                <a:cs typeface="+mj-cs"/>
              </a:rPr>
              <a:t> workshops </a:t>
            </a:r>
            <a:r>
              <a:rPr lang="en-US" sz="2500" dirty="0" err="1">
                <a:latin typeface="+mj-lt"/>
                <a:ea typeface="+mj-ea"/>
                <a:cs typeface="+mj-cs"/>
              </a:rPr>
              <a:t>weerbaarheid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voor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vrouwen</a:t>
            </a:r>
            <a:r>
              <a:rPr lang="en-US" sz="2500" dirty="0">
                <a:latin typeface="+mj-lt"/>
                <a:ea typeface="+mj-ea"/>
                <a:cs typeface="+mj-cs"/>
              </a:rPr>
              <a:t> die </a:t>
            </a:r>
            <a:r>
              <a:rPr lang="en-US" sz="2500" dirty="0" err="1">
                <a:latin typeface="+mj-lt"/>
                <a:ea typeface="+mj-ea"/>
                <a:cs typeface="+mj-cs"/>
              </a:rPr>
              <a:t>te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maken</a:t>
            </a: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err="1">
                <a:latin typeface="+mj-lt"/>
                <a:ea typeface="+mj-ea"/>
                <a:cs typeface="+mj-cs"/>
              </a:rPr>
              <a:t>hebben</a:t>
            </a:r>
            <a:r>
              <a:rPr lang="en-US" sz="2500" dirty="0">
                <a:latin typeface="+mj-lt"/>
                <a:ea typeface="+mj-ea"/>
                <a:cs typeface="+mj-cs"/>
              </a:rPr>
              <a:t> met (</a:t>
            </a:r>
            <a:r>
              <a:rPr lang="en-US" sz="2500" dirty="0" err="1">
                <a:latin typeface="+mj-lt"/>
                <a:ea typeface="+mj-ea"/>
                <a:cs typeface="+mj-cs"/>
              </a:rPr>
              <a:t>huiselijk</a:t>
            </a:r>
            <a:r>
              <a:rPr lang="en-US" sz="2500" dirty="0">
                <a:latin typeface="+mj-lt"/>
                <a:ea typeface="+mj-ea"/>
                <a:cs typeface="+mj-cs"/>
              </a:rPr>
              <a:t>) </a:t>
            </a:r>
            <a:r>
              <a:rPr lang="en-US" sz="2500" dirty="0" err="1">
                <a:latin typeface="+mj-lt"/>
                <a:ea typeface="+mj-ea"/>
                <a:cs typeface="+mj-cs"/>
              </a:rPr>
              <a:t>geweld</a:t>
            </a:r>
            <a:r>
              <a:rPr lang="en-US" sz="2500" dirty="0">
                <a:latin typeface="+mj-lt"/>
                <a:ea typeface="+mj-ea"/>
                <a:cs typeface="+mj-cs"/>
              </a:rPr>
              <a:t> en </a:t>
            </a:r>
            <a:r>
              <a:rPr lang="en-US" sz="2500" dirty="0" err="1">
                <a:latin typeface="+mj-lt"/>
                <a:ea typeface="+mj-ea"/>
                <a:cs typeface="+mj-cs"/>
              </a:rPr>
              <a:t>discriminatie</a:t>
            </a:r>
            <a:endParaRPr lang="en-US" sz="2500" dirty="0">
              <a:latin typeface="+mj-lt"/>
              <a:ea typeface="+mj-ea"/>
              <a:cs typeface="+mj-cs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Tx/>
              <a:buChar char="-"/>
            </a:pPr>
            <a:endParaRPr lang="en-US" sz="3000" b="1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Tx/>
              <a:buChar char="-"/>
            </a:pPr>
            <a:endParaRPr lang="en-US" sz="3000" b="1" dirty="0">
              <a:solidFill>
                <a:srgbClr val="FF6600"/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Tx/>
              <a:buChar char="-"/>
            </a:pPr>
            <a:endParaRPr lang="en-US" sz="3000" b="1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3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1" name="Afbeelding 10" descr="Afbeelding met kleding, persoon, Menselijk gezicht, overhemd&#10;&#10;Door AI gegenereerde inhoud is mogelijk onjuist.">
            <a:extLst>
              <a:ext uri="{FF2B5EF4-FFF2-40B4-BE49-F238E27FC236}">
                <a16:creationId xmlns:a16="http://schemas.microsoft.com/office/drawing/2014/main" id="{4C6759F0-6383-2B62-D611-9F8999161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7" y="2855592"/>
            <a:ext cx="2620800" cy="3024000"/>
          </a:xfrm>
          <a:prstGeom prst="rect">
            <a:avLst/>
          </a:prstGeom>
        </p:spPr>
      </p:pic>
      <p:pic>
        <p:nvPicPr>
          <p:cNvPr id="16" name="Afbeelding 15" descr="Afbeelding met kleding, persoon, textiel, meubels&#10;&#10;Door AI gegenereerde inhoud is mogelijk onjuist.">
            <a:extLst>
              <a:ext uri="{FF2B5EF4-FFF2-40B4-BE49-F238E27FC236}">
                <a16:creationId xmlns:a16="http://schemas.microsoft.com/office/drawing/2014/main" id="{086BF419-1A57-D3BB-CE48-30212FE47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23" y="3015131"/>
            <a:ext cx="2085668" cy="240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4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0BD17C-F3FD-055F-6C06-DE29F2BDF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1EDCF1F-2FAA-0E6A-F39B-43CAFC5DF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 descr="Afbeelding met zwart, duisternis&#10;&#10;Door AI gegenereerde inhoud is mogelijk onjuist.">
            <a:extLst>
              <a:ext uri="{FF2B5EF4-FFF2-40B4-BE49-F238E27FC236}">
                <a16:creationId xmlns:a16="http://schemas.microsoft.com/office/drawing/2014/main" id="{6D5ED6E8-2609-343D-4D33-F070C08C5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430" y="1513126"/>
            <a:ext cx="1139483" cy="133558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A85C394-3C75-A8B2-EF8C-81566AD25A23}"/>
              </a:ext>
            </a:extLst>
          </p:cNvPr>
          <p:cNvSpPr txBox="1"/>
          <p:nvPr/>
        </p:nvSpPr>
        <p:spPr>
          <a:xfrm>
            <a:off x="182696" y="6063175"/>
            <a:ext cx="3840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dirty="0">
                <a:solidFill>
                  <a:schemeClr val="accent2">
                    <a:lumMod val="75000"/>
                  </a:schemeClr>
                </a:solidFill>
              </a:rPr>
              <a:t>Geloven in de ander. </a:t>
            </a:r>
            <a:r>
              <a:rPr lang="nl-NL" sz="1500" dirty="0">
                <a:solidFill>
                  <a:srgbClr val="7030A0"/>
                </a:solidFill>
              </a:rPr>
              <a:t>Ieder mens telt mee.</a:t>
            </a:r>
          </a:p>
          <a:p>
            <a:r>
              <a:rPr lang="nl-NL" sz="1500" dirty="0"/>
              <a:t>www.weeknederlandsemissionaris.nl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F04FF05-6441-C214-AA66-3F46D21EC33F}"/>
              </a:ext>
            </a:extLst>
          </p:cNvPr>
          <p:cNvSpPr txBox="1"/>
          <p:nvPr/>
        </p:nvSpPr>
        <p:spPr>
          <a:xfrm>
            <a:off x="480171" y="701068"/>
            <a:ext cx="9610868" cy="16241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latin typeface="+mj-lt"/>
                <a:ea typeface="+mj-ea"/>
                <a:cs typeface="+mj-cs"/>
              </a:rPr>
              <a:t>Met </a:t>
            </a:r>
            <a:r>
              <a:rPr lang="en-US" sz="6600" b="1" dirty="0" err="1">
                <a:latin typeface="+mj-lt"/>
                <a:ea typeface="+mj-ea"/>
                <a:cs typeface="+mj-cs"/>
              </a:rPr>
              <a:t>uw</a:t>
            </a:r>
            <a:r>
              <a:rPr lang="en-US" sz="6600" b="1" dirty="0">
                <a:latin typeface="+mj-lt"/>
                <a:ea typeface="+mj-ea"/>
                <a:cs typeface="+mj-cs"/>
              </a:rPr>
              <a:t> </a:t>
            </a:r>
            <a:r>
              <a:rPr lang="en-US" sz="6600" b="1" dirty="0" err="1">
                <a:latin typeface="+mj-lt"/>
                <a:ea typeface="+mj-ea"/>
                <a:cs typeface="+mj-cs"/>
              </a:rPr>
              <a:t>bijdrage</a:t>
            </a:r>
            <a:r>
              <a:rPr lang="en-US" sz="6600" b="1" dirty="0">
                <a:latin typeface="+mj-lt"/>
                <a:ea typeface="+mj-ea"/>
                <a:cs typeface="+mj-cs"/>
              </a:rPr>
              <a:t> </a:t>
            </a:r>
            <a:r>
              <a:rPr lang="en-US" sz="6600" b="1" dirty="0" err="1">
                <a:latin typeface="+mj-lt"/>
                <a:ea typeface="+mj-ea"/>
                <a:cs typeface="+mj-cs"/>
              </a:rPr>
              <a:t>steunt</a:t>
            </a:r>
            <a:r>
              <a:rPr lang="en-US" sz="6600" b="1" dirty="0">
                <a:latin typeface="+mj-lt"/>
                <a:ea typeface="+mj-ea"/>
                <a:cs typeface="+mj-cs"/>
              </a:rPr>
              <a:t> u </a:t>
            </a:r>
            <a:r>
              <a:rPr lang="en-US" sz="6600" b="1" dirty="0" err="1">
                <a:latin typeface="+mj-lt"/>
                <a:ea typeface="+mj-ea"/>
                <a:cs typeface="+mj-cs"/>
              </a:rPr>
              <a:t>missionarissen</a:t>
            </a:r>
            <a:r>
              <a:rPr lang="en-US" sz="6600" b="1" dirty="0">
                <a:latin typeface="+mj-lt"/>
                <a:ea typeface="+mj-ea"/>
                <a:cs typeface="+mj-cs"/>
              </a:rPr>
              <a:t> en </a:t>
            </a:r>
            <a:r>
              <a:rPr lang="en-US" sz="6600" b="1" dirty="0" err="1">
                <a:latin typeface="+mj-lt"/>
                <a:ea typeface="+mj-ea"/>
                <a:cs typeface="+mj-cs"/>
              </a:rPr>
              <a:t>missionair</a:t>
            </a:r>
            <a:r>
              <a:rPr lang="en-US" sz="6600" b="1" dirty="0">
                <a:latin typeface="+mj-lt"/>
                <a:ea typeface="+mj-ea"/>
                <a:cs typeface="+mj-cs"/>
              </a:rPr>
              <a:t> </a:t>
            </a:r>
            <a:r>
              <a:rPr lang="en-US" sz="6600" b="1" dirty="0" err="1">
                <a:latin typeface="+mj-lt"/>
                <a:ea typeface="+mj-ea"/>
                <a:cs typeface="+mj-cs"/>
              </a:rPr>
              <a:t>werkers</a:t>
            </a:r>
            <a:r>
              <a:rPr lang="en-US" sz="6600" b="1" dirty="0">
                <a:latin typeface="+mj-lt"/>
                <a:ea typeface="+mj-ea"/>
                <a:cs typeface="+mj-cs"/>
              </a:rPr>
              <a:t> </a:t>
            </a:r>
            <a:r>
              <a:rPr lang="en-US" sz="6600" b="1" dirty="0" err="1">
                <a:latin typeface="+mj-lt"/>
                <a:ea typeface="+mj-ea"/>
                <a:cs typeface="+mj-cs"/>
              </a:rPr>
              <a:t>wereldwijd</a:t>
            </a:r>
            <a:r>
              <a:rPr lang="en-US" sz="6600" b="1" dirty="0">
                <a:latin typeface="+mj-lt"/>
                <a:ea typeface="+mj-ea"/>
                <a:cs typeface="+mj-cs"/>
              </a:rPr>
              <a:t>: </a:t>
            </a:r>
          </a:p>
        </p:txBody>
      </p:sp>
      <p:pic>
        <p:nvPicPr>
          <p:cNvPr id="9" name="Afbeelding 8" descr="Afbeelding met kaart, tekst, atlas&#10;&#10;Door AI gegenereerde inhoud is mogelijk onjuist.">
            <a:extLst>
              <a:ext uri="{FF2B5EF4-FFF2-40B4-BE49-F238E27FC236}">
                <a16:creationId xmlns:a16="http://schemas.microsoft.com/office/drawing/2014/main" id="{BB3834C5-91EB-0942-5841-A250E3A253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26" y="1942619"/>
            <a:ext cx="6328570" cy="2972762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0069E361-5927-99BC-D61F-5F09529A13E6}"/>
              </a:ext>
            </a:extLst>
          </p:cNvPr>
          <p:cNvSpPr txBox="1"/>
          <p:nvPr/>
        </p:nvSpPr>
        <p:spPr>
          <a:xfrm>
            <a:off x="809612" y="5073779"/>
            <a:ext cx="10050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6600"/>
                </a:solidFill>
              </a:rPr>
              <a:t>DANK U WEL VOOR UW FINANCIËLE EN MORELE STEUN!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6528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Menselijk gezicht, kleding, glimlach&#10;&#10;Door AI gegenereerde inhoud is mogelijk onjuist.">
            <a:extLst>
              <a:ext uri="{FF2B5EF4-FFF2-40B4-BE49-F238E27FC236}">
                <a16:creationId xmlns:a16="http://schemas.microsoft.com/office/drawing/2014/main" id="{B229595E-681D-ACA5-EEA1-B016B3D8C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46" y="0"/>
            <a:ext cx="9368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851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259</Words>
  <Application>Microsoft Office PowerPoint</Application>
  <PresentationFormat>Breedbeeld</PresentationFormat>
  <Paragraphs>46</Paragraphs>
  <Slides>6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Tekst en Teken</dc:creator>
  <cp:lastModifiedBy>hubertine van den biggelaar</cp:lastModifiedBy>
  <cp:revision>8</cp:revision>
  <dcterms:created xsi:type="dcterms:W3CDTF">2026-03-02T13:07:44Z</dcterms:created>
  <dcterms:modified xsi:type="dcterms:W3CDTF">2026-04-17T14:19:52Z</dcterms:modified>
</cp:coreProperties>
</file>